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4"/>
  </p:notesMasterIdLst>
  <p:sldIdLst>
    <p:sldId id="267" r:id="rId2"/>
    <p:sldId id="325" r:id="rId3"/>
    <p:sldId id="278" r:id="rId4"/>
    <p:sldId id="316" r:id="rId5"/>
    <p:sldId id="314" r:id="rId6"/>
    <p:sldId id="315" r:id="rId7"/>
    <p:sldId id="323" r:id="rId8"/>
    <p:sldId id="312" r:id="rId9"/>
    <p:sldId id="306" r:id="rId10"/>
    <p:sldId id="307" r:id="rId11"/>
    <p:sldId id="308" r:id="rId12"/>
    <p:sldId id="326" r:id="rId13"/>
  </p:sldIdLst>
  <p:sldSz cx="9144000" cy="6858000" type="screen4x3"/>
  <p:notesSz cx="7010400" cy="92964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E9639D4-E3E2-4D34-9284-5A2195B3D0D7}" styleName="Light Style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  <a:top>
            <a:lnRef idx="1">
              <a:schemeClr val="tx1"/>
            </a:lnRef>
          </a:top>
          <a:bottom>
            <a:lnRef idx="1">
              <a:schemeClr val="tx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tx1"/>
            </a:lnRef>
          </a:top>
          <a:bottom>
            <a:lnRef idx="1">
              <a:schemeClr val="tx1"/>
            </a:lnRef>
          </a:bottom>
        </a:tcBdr>
      </a:tcStyle>
    </a:band1H>
    <a:band1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1V>
    <a:band2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tx1"/>
        </a:fillRef>
      </a:tcStyle>
    </a:firstRow>
  </a:tblStyle>
  <a:tblStyle styleId="{69012ECD-51FC-41F1-AA8D-1B2483CD663E}" styleName="Light Style 2 -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7649" autoAdjust="0"/>
    <p:restoredTop sz="79320"/>
  </p:normalViewPr>
  <p:slideViewPr>
    <p:cSldViewPr>
      <p:cViewPr varScale="1">
        <p:scale>
          <a:sx n="100" d="100"/>
          <a:sy n="100" d="100"/>
        </p:scale>
        <p:origin x="1736" y="16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8475" cy="46672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0338" y="0"/>
            <a:ext cx="3038475" cy="46672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6B361C0-228D-B947-B073-516F3BD75B7A}" type="datetimeFigureOut">
              <a:rPr lang="en-US" smtClean="0"/>
              <a:t>6/26/20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414463" y="1162050"/>
            <a:ext cx="4181475" cy="31369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1675" y="4473575"/>
            <a:ext cx="5607050" cy="366077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29675"/>
            <a:ext cx="3038475" cy="4667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0338" y="8829675"/>
            <a:ext cx="3038475" cy="4667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FC889B2-2D9B-4249-89ED-03BE8A3C5E9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035923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FC889B2-2D9B-4249-89ED-03BE8A3C5E96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355206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FC889B2-2D9B-4249-89ED-03BE8A3C5E96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3606336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baseline="0" dirty="0"/>
          </a:p>
          <a:p>
            <a:endParaRPr lang="en-US" baseline="0" dirty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FC889B2-2D9B-4249-89ED-03BE8A3C5E96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103502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baseline="0" dirty="0"/>
          </a:p>
          <a:p>
            <a:r>
              <a:rPr lang="en-US" dirty="0">
                <a:cs typeface="Calibri"/>
              </a:rPr>
              <a:t>Qualtrics – Brain Health- correct</a:t>
            </a:r>
            <a:endParaRPr lang="en-US" baseline="0" dirty="0"/>
          </a:p>
          <a:p>
            <a:r>
              <a:rPr lang="en-US" dirty="0">
                <a:cs typeface="Calibri"/>
              </a:rPr>
              <a:t>This is an example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FC889B2-2D9B-4249-89ED-03BE8A3C5E96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5873412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Cloud</a:t>
            </a:r>
            <a:r>
              <a:rPr lang="en-US" baseline="0" dirty="0"/>
              <a:t> framework</a:t>
            </a:r>
          </a:p>
          <a:p>
            <a:r>
              <a:rPr lang="en-US" baseline="0" dirty="0"/>
              <a:t>Network, legal , identity management, billing, security</a:t>
            </a:r>
          </a:p>
          <a:p>
            <a:endParaRPr lang="en-US" baseline="0" dirty="0"/>
          </a:p>
          <a:p>
            <a:r>
              <a:rPr lang="en-US" baseline="0" dirty="0"/>
              <a:t>Network </a:t>
            </a:r>
            <a:r>
              <a:rPr lang="en-US" baseline="0" dirty="0" err="1"/>
              <a:t>compaitibile</a:t>
            </a:r>
            <a:r>
              <a:rPr lang="en-US" baseline="0" dirty="0"/>
              <a:t> </a:t>
            </a:r>
          </a:p>
          <a:p>
            <a:endParaRPr lang="en-US" baseline="0" dirty="0"/>
          </a:p>
          <a:p>
            <a:endParaRPr lang="en-US" baseline="0" dirty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FC889B2-2D9B-4249-89ED-03BE8A3C5E96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1502381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Cloud</a:t>
            </a:r>
            <a:r>
              <a:rPr lang="en-US" baseline="0" dirty="0"/>
              <a:t> framework</a:t>
            </a:r>
          </a:p>
          <a:p>
            <a:r>
              <a:rPr lang="en-US" baseline="0" dirty="0"/>
              <a:t>Network, legal , identity management, billing, security</a:t>
            </a:r>
          </a:p>
          <a:p>
            <a:endParaRPr lang="en-US" baseline="0" dirty="0"/>
          </a:p>
          <a:p>
            <a:r>
              <a:rPr lang="en-US" baseline="0" dirty="0"/>
              <a:t>Network </a:t>
            </a:r>
            <a:r>
              <a:rPr lang="en-US" baseline="0" dirty="0" err="1"/>
              <a:t>compaitibile</a:t>
            </a:r>
            <a:r>
              <a:rPr lang="en-US" baseline="0" dirty="0"/>
              <a:t> </a:t>
            </a:r>
          </a:p>
          <a:p>
            <a:endParaRPr lang="en-US" baseline="0" dirty="0"/>
          </a:p>
          <a:p>
            <a:endParaRPr lang="en-US" baseline="0" dirty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FC889B2-2D9B-4249-89ED-03BE8A3C5E96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6605273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FC889B2-2D9B-4249-89ED-03BE8A3C5E96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3335439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AA14B6-9E3B-8E44-B88C-DC14B9C18D42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904716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AA14B6-9E3B-8E44-B88C-DC14B9C18D42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47210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AA14B6-9E3B-8E44-B88C-DC14B9C18D42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121068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AA14B6-9E3B-8E44-B88C-DC14B9C18D42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8125820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FC889B2-2D9B-4249-89ED-03BE8A3C5E96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4606766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Slide 1.png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435938" y="2130424"/>
            <a:ext cx="5022261" cy="1601449"/>
          </a:xfrm>
        </p:spPr>
        <p:txBody>
          <a:bodyPr anchor="b">
            <a:normAutofit/>
          </a:bodyPr>
          <a:lstStyle>
            <a:lvl1pPr algn="l">
              <a:defRPr sz="3600">
                <a:solidFill>
                  <a:srgbClr val="002878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435938" y="4027930"/>
            <a:ext cx="5022260" cy="1610869"/>
          </a:xfrm>
        </p:spPr>
        <p:txBody>
          <a:bodyPr anchor="t">
            <a:normAutofit/>
          </a:bodyPr>
          <a:lstStyle>
            <a:lvl1pPr marL="0" indent="0" algn="l">
              <a:buNone/>
              <a:defRPr sz="2400">
                <a:solidFill>
                  <a:srgbClr val="D28E00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963366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124859"/>
            <a:ext cx="8229600" cy="502307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775012" y="6270173"/>
            <a:ext cx="5346810" cy="366629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26B682-7383-1141-98A0-6DE68325F3E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6727077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EHC-EUV - Slide3_shield.jpg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Picture 6" descr="Slide 2.png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none">
                <a:solidFill>
                  <a:srgbClr val="002878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>
            <a:normAutofit/>
          </a:bodyPr>
          <a:lstStyle>
            <a:lvl1pPr marL="0" indent="0">
              <a:buNone/>
              <a:defRPr sz="2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461246" y="6266329"/>
            <a:ext cx="5660575" cy="370473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26B682-7383-1141-98A0-6DE68325F3E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6805920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103086"/>
            <a:ext cx="4038600" cy="502307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103086"/>
            <a:ext cx="4038600" cy="502307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26B682-7383-1141-98A0-6DE68325F3E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1121374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037771"/>
            <a:ext cx="4040188" cy="1137104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037771"/>
            <a:ext cx="4041775" cy="1137104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26B682-7383-1141-98A0-6DE68325F3E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0631395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26B682-7383-1141-98A0-6DE68325F3E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522508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Roadma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graphicFrame>
        <p:nvGraphicFramePr>
          <p:cNvPr id="6" name="Table 5"/>
          <p:cNvGraphicFramePr>
            <a:graphicFrameLocks noGrp="1"/>
          </p:cNvGraphicFramePr>
          <p:nvPr userDrawn="1">
            <p:extLst>
              <p:ext uri="{D42A27DB-BD31-4B8C-83A1-F6EECF244321}">
                <p14:modId xmlns:p14="http://schemas.microsoft.com/office/powerpoint/2010/main" val="409631115"/>
              </p:ext>
            </p:extLst>
          </p:nvPr>
        </p:nvGraphicFramePr>
        <p:xfrm>
          <a:off x="1943100" y="6309360"/>
          <a:ext cx="5257800" cy="487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5156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5156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5156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05156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05156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190748">
                <a:tc>
                  <a:txBody>
                    <a:bodyPr/>
                    <a:lstStyle/>
                    <a:p>
                      <a:r>
                        <a:rPr lang="en-US" sz="1000" dirty="0"/>
                        <a:t>Gray</a:t>
                      </a:r>
                    </a:p>
                  </a:txBody>
                  <a:tcPr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000" dirty="0"/>
                        <a:t>Blue</a:t>
                      </a:r>
                    </a:p>
                  </a:txBody>
                  <a:tcPr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000" dirty="0"/>
                        <a:t>Green</a:t>
                      </a:r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000" dirty="0">
                          <a:solidFill>
                            <a:schemeClr val="tx1"/>
                          </a:solidFill>
                        </a:rPr>
                        <a:t>Yellow</a:t>
                      </a: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000" dirty="0"/>
                        <a:t>Red</a:t>
                      </a:r>
                    </a:p>
                  </a:txBody>
                  <a:tcPr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90748">
                <a:tc>
                  <a:txBody>
                    <a:bodyPr/>
                    <a:lstStyle/>
                    <a:p>
                      <a:r>
                        <a:rPr lang="en-US" sz="1000" dirty="0"/>
                        <a:t>Not Started</a:t>
                      </a: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000" dirty="0"/>
                        <a:t>Complete</a:t>
                      </a: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000" dirty="0"/>
                        <a:t>On Track</a:t>
                      </a: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000" dirty="0"/>
                        <a:t>Issues / Delays</a:t>
                      </a: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000" dirty="0"/>
                        <a:t>Critical</a:t>
                      </a: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7" name="Footer Placeholder 7"/>
          <p:cNvSpPr txBox="1">
            <a:spLocks/>
          </p:cNvSpPr>
          <p:nvPr userDrawn="1"/>
        </p:nvSpPr>
        <p:spPr>
          <a:xfrm>
            <a:off x="838199" y="6304759"/>
            <a:ext cx="1104901" cy="492281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defPPr>
              <a:defRPr lang="en-US"/>
            </a:defPPr>
            <a:lvl1pPr marL="0" algn="ctr" defTabSz="914400" rtl="0" eaLnBrk="1" latinLnBrk="0" hangingPunct="1">
              <a:defRPr sz="1400" b="1" kern="1200">
                <a:solidFill>
                  <a:srgbClr val="D2B000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Milestone Legend:</a:t>
            </a:r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86801" y="6188075"/>
            <a:ext cx="457199" cy="669925"/>
          </a:xfrm>
        </p:spPr>
        <p:txBody>
          <a:bodyPr/>
          <a:lstStyle/>
          <a:p>
            <a:fld id="{D226B682-7383-1141-98A0-6DE68325F3E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5960490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Qua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Content Placeholder 3"/>
          <p:cNvSpPr>
            <a:spLocks noGrp="1"/>
          </p:cNvSpPr>
          <p:nvPr>
            <p:ph sz="half" idx="22"/>
          </p:nvPr>
        </p:nvSpPr>
        <p:spPr>
          <a:xfrm>
            <a:off x="76200" y="2062158"/>
            <a:ext cx="4419601" cy="1898314"/>
          </a:xfrm>
        </p:spPr>
        <p:txBody>
          <a:bodyPr/>
          <a:lstStyle>
            <a:lvl1pPr>
              <a:defRPr sz="1600"/>
            </a:lvl1pPr>
            <a:lvl2pPr>
              <a:defRPr sz="1400"/>
            </a:lvl2pPr>
            <a:lvl3pPr>
              <a:defRPr sz="1200"/>
            </a:lvl3pPr>
            <a:lvl4pPr>
              <a:defRPr sz="1000"/>
            </a:lvl4pPr>
            <a:lvl5pPr>
              <a:defRPr sz="10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6200"/>
            <a:ext cx="8229600" cy="381000"/>
          </a:xfrm>
        </p:spPr>
        <p:txBody>
          <a:bodyPr>
            <a:normAutofit/>
          </a:bodyPr>
          <a:lstStyle>
            <a:lvl1pPr>
              <a:defRPr sz="1800"/>
            </a:lvl1pPr>
          </a:lstStyle>
          <a:p>
            <a:r>
              <a:rPr lang="en-US" dirty="0"/>
              <a:t>Click to edit Master title style</a:t>
            </a:r>
          </a:p>
        </p:txBody>
      </p:sp>
      <p:cxnSp>
        <p:nvCxnSpPr>
          <p:cNvPr id="10" name="Straight Connector 9"/>
          <p:cNvCxnSpPr/>
          <p:nvPr userDrawn="1"/>
        </p:nvCxnSpPr>
        <p:spPr>
          <a:xfrm>
            <a:off x="0" y="3995057"/>
            <a:ext cx="9144001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 userDrawn="1"/>
        </p:nvCxnSpPr>
        <p:spPr>
          <a:xfrm>
            <a:off x="4572000" y="1779130"/>
            <a:ext cx="0" cy="4408945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6" name="Text Placeholder 2"/>
          <p:cNvSpPr>
            <a:spLocks noGrp="1"/>
          </p:cNvSpPr>
          <p:nvPr>
            <p:ph type="body" idx="13" hasCustomPrompt="1"/>
          </p:nvPr>
        </p:nvSpPr>
        <p:spPr>
          <a:xfrm>
            <a:off x="76200" y="4038600"/>
            <a:ext cx="4419601" cy="239485"/>
          </a:xfrm>
        </p:spPr>
        <p:txBody>
          <a:bodyPr anchor="ctr">
            <a:normAutofit/>
          </a:bodyPr>
          <a:lstStyle>
            <a:lvl1pPr marL="0" indent="0">
              <a:buNone/>
              <a:defRPr sz="16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Risks and Issues</a:t>
            </a:r>
          </a:p>
        </p:txBody>
      </p:sp>
      <p:sp>
        <p:nvSpPr>
          <p:cNvPr id="17" name="Content Placeholder 3"/>
          <p:cNvSpPr>
            <a:spLocks noGrp="1"/>
          </p:cNvSpPr>
          <p:nvPr>
            <p:ph sz="half" idx="14"/>
          </p:nvPr>
        </p:nvSpPr>
        <p:spPr>
          <a:xfrm>
            <a:off x="76200" y="4294414"/>
            <a:ext cx="4419601" cy="1881985"/>
          </a:xfrm>
        </p:spPr>
        <p:txBody>
          <a:bodyPr/>
          <a:lstStyle>
            <a:lvl1pPr>
              <a:defRPr sz="1600"/>
            </a:lvl1pPr>
            <a:lvl2pPr>
              <a:defRPr sz="1400"/>
            </a:lvl2pPr>
            <a:lvl3pPr>
              <a:defRPr sz="1200"/>
            </a:lvl3pPr>
            <a:lvl4pPr>
              <a:defRPr sz="1000"/>
            </a:lvl4pPr>
            <a:lvl5pPr>
              <a:defRPr sz="10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20" name="Text Placeholder 2"/>
          <p:cNvSpPr>
            <a:spLocks noGrp="1"/>
          </p:cNvSpPr>
          <p:nvPr>
            <p:ph type="body" idx="17" hasCustomPrompt="1"/>
          </p:nvPr>
        </p:nvSpPr>
        <p:spPr>
          <a:xfrm>
            <a:off x="4646613" y="4038600"/>
            <a:ext cx="4421188" cy="239485"/>
          </a:xfrm>
        </p:spPr>
        <p:txBody>
          <a:bodyPr anchor="ctr">
            <a:normAutofit/>
          </a:bodyPr>
          <a:lstStyle>
            <a:lvl1pPr marL="0" indent="0">
              <a:buNone/>
              <a:defRPr sz="16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dirty="0"/>
              <a:t>Issues Requiring Guidance</a:t>
            </a:r>
          </a:p>
        </p:txBody>
      </p:sp>
      <p:sp>
        <p:nvSpPr>
          <p:cNvPr id="21" name="Content Placeholder 3"/>
          <p:cNvSpPr>
            <a:spLocks noGrp="1"/>
          </p:cNvSpPr>
          <p:nvPr>
            <p:ph sz="half" idx="18"/>
          </p:nvPr>
        </p:nvSpPr>
        <p:spPr>
          <a:xfrm>
            <a:off x="4646613" y="4294414"/>
            <a:ext cx="4421188" cy="1881985"/>
          </a:xfrm>
        </p:spPr>
        <p:txBody>
          <a:bodyPr/>
          <a:lstStyle>
            <a:lvl1pPr>
              <a:defRPr sz="1600"/>
            </a:lvl1pPr>
            <a:lvl2pPr>
              <a:defRPr sz="1400"/>
            </a:lvl2pPr>
            <a:lvl3pPr>
              <a:defRPr sz="1200"/>
            </a:lvl3pPr>
            <a:lvl4pPr>
              <a:defRPr sz="1000"/>
            </a:lvl4pPr>
            <a:lvl5pPr>
              <a:defRPr sz="10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24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86801" y="6188075"/>
            <a:ext cx="457199" cy="669925"/>
          </a:xfrm>
        </p:spPr>
        <p:txBody>
          <a:bodyPr/>
          <a:lstStyle/>
          <a:p>
            <a:fld id="{D226B682-7383-1141-98A0-6DE68325F3E8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27" name="Straight Connector 26"/>
          <p:cNvCxnSpPr/>
          <p:nvPr userDrawn="1"/>
        </p:nvCxnSpPr>
        <p:spPr>
          <a:xfrm>
            <a:off x="0" y="1779130"/>
            <a:ext cx="9144001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8" name="Text Placeholder 2"/>
          <p:cNvSpPr>
            <a:spLocks noGrp="1"/>
          </p:cNvSpPr>
          <p:nvPr>
            <p:ph type="body" idx="21" hasCustomPrompt="1"/>
          </p:nvPr>
        </p:nvSpPr>
        <p:spPr>
          <a:xfrm>
            <a:off x="76200" y="1822673"/>
            <a:ext cx="4419601" cy="239485"/>
          </a:xfrm>
        </p:spPr>
        <p:txBody>
          <a:bodyPr anchor="ctr">
            <a:normAutofit/>
          </a:bodyPr>
          <a:lstStyle>
            <a:lvl1pPr marL="0" indent="0">
              <a:buNone/>
              <a:defRPr sz="16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Recent Accomplishments</a:t>
            </a:r>
          </a:p>
        </p:txBody>
      </p:sp>
      <p:sp>
        <p:nvSpPr>
          <p:cNvPr id="30" name="Text Placeholder 2"/>
          <p:cNvSpPr>
            <a:spLocks noGrp="1"/>
          </p:cNvSpPr>
          <p:nvPr>
            <p:ph type="body" idx="23" hasCustomPrompt="1"/>
          </p:nvPr>
        </p:nvSpPr>
        <p:spPr>
          <a:xfrm>
            <a:off x="4646613" y="1822673"/>
            <a:ext cx="4421188" cy="239485"/>
          </a:xfrm>
        </p:spPr>
        <p:txBody>
          <a:bodyPr anchor="ctr">
            <a:normAutofit/>
          </a:bodyPr>
          <a:lstStyle>
            <a:lvl1pPr marL="0" indent="0">
              <a:buNone/>
              <a:defRPr sz="16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Upcoming Activities</a:t>
            </a:r>
          </a:p>
        </p:txBody>
      </p:sp>
      <p:sp>
        <p:nvSpPr>
          <p:cNvPr id="31" name="Content Placeholder 3"/>
          <p:cNvSpPr>
            <a:spLocks noGrp="1"/>
          </p:cNvSpPr>
          <p:nvPr>
            <p:ph sz="half" idx="24"/>
          </p:nvPr>
        </p:nvSpPr>
        <p:spPr>
          <a:xfrm>
            <a:off x="4646613" y="2073834"/>
            <a:ext cx="4421188" cy="1886637"/>
          </a:xfrm>
        </p:spPr>
        <p:txBody>
          <a:bodyPr/>
          <a:lstStyle>
            <a:lvl1pPr>
              <a:defRPr sz="1600"/>
            </a:lvl1pPr>
            <a:lvl2pPr>
              <a:defRPr sz="1400"/>
            </a:lvl2pPr>
            <a:lvl3pPr>
              <a:defRPr sz="1200"/>
            </a:lvl3pPr>
            <a:lvl4pPr>
              <a:defRPr sz="1000"/>
            </a:lvl4pPr>
            <a:lvl5pPr>
              <a:defRPr sz="10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graphicFrame>
        <p:nvGraphicFramePr>
          <p:cNvPr id="44" name="Table 43"/>
          <p:cNvGraphicFramePr>
            <a:graphicFrameLocks noGrp="1"/>
          </p:cNvGraphicFramePr>
          <p:nvPr userDrawn="1">
            <p:extLst>
              <p:ext uri="{D42A27DB-BD31-4B8C-83A1-F6EECF244321}">
                <p14:modId xmlns:p14="http://schemas.microsoft.com/office/powerpoint/2010/main" val="2151529364"/>
              </p:ext>
            </p:extLst>
          </p:nvPr>
        </p:nvGraphicFramePr>
        <p:xfrm>
          <a:off x="1943100" y="6309360"/>
          <a:ext cx="5257800" cy="487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5156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5156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5156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05156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05156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190748">
                <a:tc>
                  <a:txBody>
                    <a:bodyPr/>
                    <a:lstStyle/>
                    <a:p>
                      <a:r>
                        <a:rPr lang="en-US" sz="1000" dirty="0"/>
                        <a:t>Gray</a:t>
                      </a:r>
                    </a:p>
                  </a:txBody>
                  <a:tcPr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000" dirty="0"/>
                        <a:t>Blue</a:t>
                      </a:r>
                    </a:p>
                  </a:txBody>
                  <a:tcPr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000" dirty="0"/>
                        <a:t>Green</a:t>
                      </a:r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000" dirty="0">
                          <a:solidFill>
                            <a:schemeClr val="tx1"/>
                          </a:solidFill>
                        </a:rPr>
                        <a:t>Yellow</a:t>
                      </a: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000" dirty="0"/>
                        <a:t>Red</a:t>
                      </a:r>
                    </a:p>
                  </a:txBody>
                  <a:tcPr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90748">
                <a:tc>
                  <a:txBody>
                    <a:bodyPr/>
                    <a:lstStyle/>
                    <a:p>
                      <a:r>
                        <a:rPr lang="en-US" sz="1000" dirty="0"/>
                        <a:t>Not Started</a:t>
                      </a: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000" dirty="0"/>
                        <a:t>Complete</a:t>
                      </a: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000" dirty="0"/>
                        <a:t>On Track</a:t>
                      </a: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000" dirty="0"/>
                        <a:t>Issues / Delays</a:t>
                      </a: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000" dirty="0"/>
                        <a:t>Critical</a:t>
                      </a: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45" name="Footer Placeholder 7"/>
          <p:cNvSpPr txBox="1">
            <a:spLocks/>
          </p:cNvSpPr>
          <p:nvPr userDrawn="1"/>
        </p:nvSpPr>
        <p:spPr>
          <a:xfrm>
            <a:off x="838199" y="6304759"/>
            <a:ext cx="1104901" cy="492281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defPPr>
              <a:defRPr lang="en-US"/>
            </a:defPPr>
            <a:lvl1pPr marL="0" algn="ctr" defTabSz="914400" rtl="0" eaLnBrk="1" latinLnBrk="0" hangingPunct="1">
              <a:defRPr sz="1400" b="1" kern="1200">
                <a:solidFill>
                  <a:srgbClr val="D2B000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Milestone Legend:</a:t>
            </a:r>
          </a:p>
        </p:txBody>
      </p:sp>
    </p:spTree>
    <p:extLst>
      <p:ext uri="{BB962C8B-B14F-4D97-AF65-F5344CB8AC3E}">
        <p14:creationId xmlns:p14="http://schemas.microsoft.com/office/powerpoint/2010/main" val="9189875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26B682-7383-1141-98A0-6DE68325F3E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2762641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26B682-7383-1141-98A0-6DE68325F3E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886472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26B682-7383-1141-98A0-6DE68325F3E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9160901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26B682-7383-1141-98A0-6DE68325F3E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606105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26B682-7383-1141-98A0-6DE68325F3E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198358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jpe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EHC-EUV - Slide3_no-shield.jpg"/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Picture 6" descr="Slide 3.png"/>
          <p:cNvPicPr>
            <a:picLocks noChangeAspect="1"/>
          </p:cNvPicPr>
          <p:nvPr userDrawn="1"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8330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103086"/>
            <a:ext cx="8229600" cy="502307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638492" y="6270173"/>
            <a:ext cx="5483329" cy="36662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400" b="1">
                <a:solidFill>
                  <a:srgbClr val="D2B000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86801" y="6188075"/>
            <a:ext cx="457199" cy="6699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bg1"/>
                </a:solidFill>
              </a:defRPr>
            </a:lvl1pPr>
          </a:lstStyle>
          <a:p>
            <a:fld id="{D226B682-7383-1141-98A0-6DE68325F3E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041835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73" r:id="rId7"/>
    <p:sldLayoutId id="2147483672" r:id="rId8"/>
    <p:sldLayoutId id="2147483667" r:id="rId9"/>
    <p:sldLayoutId id="2147483668" r:id="rId10"/>
    <p:sldLayoutId id="2147483669" r:id="rId11"/>
    <p:sldLayoutId id="2147483670" r:id="rId12"/>
    <p:sldLayoutId id="2147483671" r:id="rId13"/>
  </p:sldLayoutIdLst>
  <p:hf hdr="0" ftr="0"/>
  <p:txStyles>
    <p:titleStyle>
      <a:lvl1pPr algn="l" defTabSz="457200" rtl="0" eaLnBrk="1" latinLnBrk="0" hangingPunct="1">
        <a:spcBef>
          <a:spcPct val="0"/>
        </a:spcBef>
        <a:buNone/>
        <a:defRPr sz="3200" b="1" kern="1200">
          <a:solidFill>
            <a:srgbClr val="002878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2800" kern="1200">
          <a:solidFill>
            <a:srgbClr val="002878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400" kern="1200">
          <a:solidFill>
            <a:srgbClr val="002878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>
          <a:xfrm>
            <a:off x="2400300" y="1371600"/>
            <a:ext cx="6705600" cy="1826873"/>
          </a:xfrm>
        </p:spPr>
        <p:txBody>
          <a:bodyPr>
            <a:normAutofit/>
          </a:bodyPr>
          <a:lstStyle/>
          <a:p>
            <a:r>
              <a:rPr lang="en-US" sz="3200" dirty="0"/>
              <a:t>Emory Research Subject Registry </a:t>
            </a:r>
          </a:p>
        </p:txBody>
      </p:sp>
    </p:spTree>
    <p:extLst>
      <p:ext uri="{BB962C8B-B14F-4D97-AF65-F5344CB8AC3E}">
        <p14:creationId xmlns:p14="http://schemas.microsoft.com/office/powerpoint/2010/main" val="205334847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ABB7226-FBC6-49CF-8C06-E1B18DDFEF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>
                <a:cs typeface="Arial"/>
              </a:rPr>
              <a:t>Emory Research Subject Registry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905F5AA-430B-4410-B2B2-53CF6C7451D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124859"/>
            <a:ext cx="8458200" cy="5063216"/>
          </a:xfrm>
        </p:spPr>
        <p:txBody>
          <a:bodyPr vert="horz" lIns="91440" tIns="45720" rIns="91440" bIns="45720" rtlCol="0" anchor="t">
            <a:normAutofit fontScale="92500"/>
          </a:bodyPr>
          <a:lstStyle/>
          <a:p>
            <a:r>
              <a:rPr lang="en-US" dirty="0"/>
              <a:t>Developed by LITS for the Winship Tissue Procurement Service for tracking research subjects’ consents, as well as integrating </a:t>
            </a:r>
            <a:r>
              <a:rPr lang="en-US" dirty="0" err="1"/>
              <a:t>REDCap</a:t>
            </a:r>
            <a:r>
              <a:rPr lang="en-US" dirty="0"/>
              <a:t> projects and Nautilus LIMS</a:t>
            </a:r>
          </a:p>
          <a:p>
            <a:r>
              <a:rPr lang="en-US" sz="3000" dirty="0"/>
              <a:t>Expanded</a:t>
            </a:r>
            <a:r>
              <a:rPr lang="en-US" dirty="0"/>
              <a:t> to support the Brain Health Cognitive Program in 2015 and the Emory Transplant Center in 2019</a:t>
            </a:r>
          </a:p>
          <a:p>
            <a:r>
              <a:rPr lang="en-US" dirty="0"/>
              <a:t>Currently supports 158 protocols</a:t>
            </a:r>
          </a:p>
          <a:p>
            <a:r>
              <a:rPr lang="en-US" dirty="0"/>
              <a:t>Secure hosting with enterprise backup and recovery</a:t>
            </a:r>
          </a:p>
          <a:p>
            <a:r>
              <a:rPr lang="en-US" dirty="0"/>
              <a:t>HIPAA Compliant</a:t>
            </a:r>
          </a:p>
          <a:p>
            <a:r>
              <a:rPr lang="en-US" dirty="0"/>
              <a:t>Java Web App authenticated by Emory </a:t>
            </a:r>
            <a:r>
              <a:rPr lang="en-US" spc="-150" dirty="0"/>
              <a:t>Single Sign-on</a:t>
            </a:r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E0B43C9-4811-40ED-99FA-9E27703566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26B682-7383-1141-98A0-6DE68325F3E8}" type="slidenum">
              <a:rPr lang="en-US" smtClean="0"/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2389688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274638"/>
            <a:ext cx="8839200" cy="683305"/>
          </a:xfrm>
        </p:spPr>
        <p:txBody>
          <a:bodyPr>
            <a:noAutofit/>
          </a:bodyPr>
          <a:lstStyle/>
          <a:p>
            <a:r>
              <a:rPr lang="en-US" dirty="0"/>
              <a:t>Subject Registry - Features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957943"/>
            <a:ext cx="8534400" cy="5189993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/>
              <a:t>Subject tracking by cohort / protocol</a:t>
            </a:r>
          </a:p>
          <a:p>
            <a:r>
              <a:rPr lang="en-US" dirty="0"/>
              <a:t>Consent management with authorization and version details</a:t>
            </a:r>
          </a:p>
          <a:p>
            <a:r>
              <a:rPr lang="en-US" dirty="0"/>
              <a:t>Subject unique identifier assignment </a:t>
            </a:r>
          </a:p>
          <a:p>
            <a:r>
              <a:rPr lang="en-US" dirty="0"/>
              <a:t>Subject search by cohort, statuses and identifiers</a:t>
            </a:r>
            <a:endParaRPr lang="en-US" dirty="0">
              <a:cs typeface="Arial"/>
            </a:endParaRPr>
          </a:p>
          <a:p>
            <a:r>
              <a:rPr lang="en-US" dirty="0"/>
              <a:t>Subject visit management</a:t>
            </a:r>
          </a:p>
          <a:p>
            <a:r>
              <a:rPr lang="en-US" dirty="0"/>
              <a:t>Built-in and customizable barcoded labels and operation reports.</a:t>
            </a:r>
          </a:p>
          <a:p>
            <a:r>
              <a:rPr lang="en-US" dirty="0"/>
              <a:t>Multi-tenancy</a:t>
            </a:r>
          </a:p>
          <a:p>
            <a:r>
              <a:rPr lang="en-US" dirty="0"/>
              <a:t>Configurable integration with LIMS and </a:t>
            </a:r>
            <a:r>
              <a:rPr lang="en-US" dirty="0" err="1"/>
              <a:t>REDCap</a:t>
            </a:r>
            <a:endParaRPr lang="en-US" dirty="0"/>
          </a:p>
          <a:p>
            <a:endParaRPr lang="en-US" dirty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26B682-7383-1141-98A0-6DE68325F3E8}" type="slidenum">
              <a:rPr lang="en-US" smtClean="0"/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9789058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139655"/>
            <a:ext cx="8839200" cy="683305"/>
          </a:xfrm>
        </p:spPr>
        <p:txBody>
          <a:bodyPr>
            <a:noAutofit/>
          </a:bodyPr>
          <a:lstStyle/>
          <a:p>
            <a:r>
              <a:rPr lang="en-US" dirty="0"/>
              <a:t>Subject Registry as an Integration HUB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6720" y="838200"/>
            <a:ext cx="8534400" cy="5189993"/>
          </a:xfrm>
        </p:spPr>
        <p:txBody>
          <a:bodyPr>
            <a:normAutofit/>
          </a:bodyPr>
          <a:lstStyle/>
          <a:p>
            <a:r>
              <a:rPr lang="en-US" dirty="0"/>
              <a:t>Keeping subject identifiers (GUIDs, MRNs, Names, etc.), as well as visit identifiers in sync across Subject Registry, LIMS and </a:t>
            </a:r>
            <a:r>
              <a:rPr lang="en-US" dirty="0" err="1"/>
              <a:t>REDCap</a:t>
            </a:r>
            <a:endParaRPr lang="en-US" dirty="0"/>
          </a:p>
          <a:p>
            <a:endParaRPr lang="en-US" dirty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26B682-7383-1141-98A0-6DE68325F3E8}" type="slidenum">
              <a:rPr lang="en-US" smtClean="0"/>
              <a:t>4</a:t>
            </a:fld>
            <a:endParaRPr lang="en-US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CCF77CAF-6196-5343-A0BF-F8457CECA40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00" y="2268008"/>
            <a:ext cx="7137400" cy="3911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720671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274638"/>
            <a:ext cx="8839200" cy="683305"/>
          </a:xfrm>
        </p:spPr>
        <p:txBody>
          <a:bodyPr>
            <a:noAutofit/>
          </a:bodyPr>
          <a:lstStyle/>
          <a:p>
            <a:r>
              <a:rPr lang="en-US" dirty="0"/>
              <a:t>When to use Subject Registry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957943"/>
            <a:ext cx="8534400" cy="5189993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/>
              <a:t>Needing to track a cohort of research subjects along with their various identifiers e.g. MRNs</a:t>
            </a:r>
          </a:p>
          <a:p>
            <a:r>
              <a:rPr lang="en-US" dirty="0"/>
              <a:t>Needing to track the consent and authorization status of each subject</a:t>
            </a:r>
          </a:p>
          <a:p>
            <a:r>
              <a:rPr lang="en-US" dirty="0"/>
              <a:t>Needing an unique identifier for each subject </a:t>
            </a:r>
          </a:p>
          <a:p>
            <a:r>
              <a:rPr lang="en-US" dirty="0"/>
              <a:t>Integrating subject and event information across LIMS,  </a:t>
            </a:r>
            <a:r>
              <a:rPr lang="en-US" dirty="0" err="1"/>
              <a:t>REDCap</a:t>
            </a:r>
            <a:r>
              <a:rPr lang="en-US" dirty="0"/>
              <a:t> and Salesforce with the common subject identifiers</a:t>
            </a:r>
          </a:p>
          <a:p>
            <a:r>
              <a:rPr lang="en-US" dirty="0"/>
              <a:t>Integrating subject and event information across multiple </a:t>
            </a:r>
            <a:r>
              <a:rPr lang="en-US" dirty="0" err="1"/>
              <a:t>REDCap</a:t>
            </a:r>
            <a:r>
              <a:rPr lang="en-US" dirty="0"/>
              <a:t> projects with the common subject identifiers</a:t>
            </a:r>
          </a:p>
          <a:p>
            <a:endParaRPr lang="en-US" dirty="0"/>
          </a:p>
          <a:p>
            <a:endParaRPr lang="en-US" dirty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26B682-7383-1141-98A0-6DE68325F3E8}" type="slidenum">
              <a:rPr lang="en-US" smtClean="0"/>
              <a:t>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622106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274638"/>
            <a:ext cx="8839200" cy="683305"/>
          </a:xfrm>
        </p:spPr>
        <p:txBody>
          <a:bodyPr>
            <a:noAutofit/>
          </a:bodyPr>
          <a:lstStyle/>
          <a:p>
            <a:r>
              <a:rPr lang="en-US" dirty="0"/>
              <a:t>Subject Registry is </a:t>
            </a:r>
            <a:r>
              <a:rPr lang="en-US" i="1" u="sng" dirty="0"/>
              <a:t>NOT</a:t>
            </a:r>
            <a:r>
              <a:rPr lang="en-US" dirty="0"/>
              <a:t> for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957943"/>
            <a:ext cx="8534400" cy="5189993"/>
          </a:xfrm>
        </p:spPr>
        <p:txBody>
          <a:bodyPr>
            <a:normAutofit/>
          </a:bodyPr>
          <a:lstStyle/>
          <a:p>
            <a:r>
              <a:rPr lang="en-US" dirty="0"/>
              <a:t>Storing data collected from survey or instruments</a:t>
            </a:r>
          </a:p>
          <a:p>
            <a:pPr lvl="1"/>
            <a:r>
              <a:rPr lang="en-US" dirty="0"/>
              <a:t>Use </a:t>
            </a:r>
            <a:r>
              <a:rPr lang="en-US" dirty="0" err="1"/>
              <a:t>REDCap</a:t>
            </a:r>
            <a:r>
              <a:rPr lang="en-US" dirty="0"/>
              <a:t> instead</a:t>
            </a:r>
          </a:p>
          <a:p>
            <a:r>
              <a:rPr lang="en-US" dirty="0"/>
              <a:t>Storing specimen information</a:t>
            </a:r>
          </a:p>
          <a:p>
            <a:pPr lvl="1"/>
            <a:r>
              <a:rPr lang="en-US" dirty="0"/>
              <a:t>Use LIMS instead</a:t>
            </a:r>
          </a:p>
          <a:p>
            <a:r>
              <a:rPr lang="en-US" dirty="0"/>
              <a:t>Serving as a query platform across LIMS &amp; </a:t>
            </a:r>
            <a:r>
              <a:rPr lang="en-US" dirty="0" err="1"/>
              <a:t>REDCap</a:t>
            </a:r>
            <a:endParaRPr lang="en-US" dirty="0"/>
          </a:p>
          <a:p>
            <a:pPr lvl="1"/>
            <a:r>
              <a:rPr lang="en-US" dirty="0"/>
              <a:t>Subject registry is not a platform to query across multiple systems, but it greatly facilitates by maintaining the same subject identifier for each subject across the systems.</a:t>
            </a:r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26B682-7383-1141-98A0-6DE68325F3E8}" type="slidenum">
              <a:rPr lang="en-US" smtClean="0"/>
              <a:t>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456310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635099-EF94-E141-BD12-08C6D8D5AA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Subject Registry Cost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2481059-437C-6448-8938-8A8C2A38309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/>
              <a:t>Initial setup cost varies depending on </a:t>
            </a:r>
          </a:p>
          <a:p>
            <a:pPr lvl="1"/>
            <a:r>
              <a:rPr lang="en-US" dirty="0"/>
              <a:t>Configuration of cohorts, protocols and users</a:t>
            </a:r>
            <a:endParaRPr lang="en-US" dirty="0">
              <a:cs typeface="Arial"/>
            </a:endParaRPr>
          </a:p>
          <a:p>
            <a:pPr lvl="1"/>
            <a:r>
              <a:rPr lang="en-US" dirty="0"/>
              <a:t>Data migration requirements</a:t>
            </a:r>
            <a:endParaRPr lang="en-US" dirty="0">
              <a:cs typeface="Arial"/>
            </a:endParaRPr>
          </a:p>
          <a:p>
            <a:pPr lvl="1"/>
            <a:r>
              <a:rPr lang="en-US" dirty="0"/>
              <a:t>Integration with other systems </a:t>
            </a:r>
            <a:endParaRPr lang="en-US" dirty="0">
              <a:cs typeface="Arial"/>
            </a:endParaRPr>
          </a:p>
          <a:p>
            <a:pPr lvl="1"/>
            <a:r>
              <a:rPr lang="en-US" dirty="0"/>
              <a:t>Reconfiguration of other systems</a:t>
            </a:r>
            <a:endParaRPr lang="en-US" dirty="0">
              <a:cs typeface="Arial"/>
            </a:endParaRPr>
          </a:p>
          <a:p>
            <a:pPr lvl="1"/>
            <a:r>
              <a:rPr lang="en-US" dirty="0"/>
              <a:t>Trainings </a:t>
            </a:r>
            <a:endParaRPr lang="en-US" dirty="0">
              <a:cs typeface="Arial"/>
            </a:endParaRPr>
          </a:p>
          <a:p>
            <a:pPr lvl="1"/>
            <a:r>
              <a:rPr lang="en-US" dirty="0">
                <a:cs typeface="Arial"/>
              </a:rPr>
              <a:t>Onboarding support</a:t>
            </a:r>
          </a:p>
          <a:p>
            <a:r>
              <a:rPr lang="en-US" dirty="0">
                <a:cs typeface="Arial"/>
              </a:rPr>
              <a:t>Yearly cost for hosting and basic support = $500/study</a:t>
            </a:r>
          </a:p>
          <a:p>
            <a:endParaRPr lang="en-US" dirty="0"/>
          </a:p>
          <a:p>
            <a:endParaRPr lang="en-US" dirty="0"/>
          </a:p>
          <a:p>
            <a:pPr marL="0" indent="0">
              <a:buNone/>
            </a:pPr>
            <a:endParaRPr lang="en-US" dirty="0"/>
          </a:p>
          <a:p>
            <a:pPr marL="457200" lvl="1" indent="0">
              <a:buNone/>
            </a:pPr>
            <a:endParaRPr lang="en-US" dirty="0"/>
          </a:p>
          <a:p>
            <a:endParaRPr lang="en-US" dirty="0"/>
          </a:p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5C756C0-BDCC-4B49-836A-931FCDBD91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26B682-7383-1141-98A0-6DE68325F3E8}" type="slidenum">
              <a:rPr lang="en-US" smtClean="0"/>
              <a:t>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4968203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7800" y="274638"/>
            <a:ext cx="8864600" cy="792162"/>
          </a:xfrm>
        </p:spPr>
        <p:txBody>
          <a:bodyPr>
            <a:normAutofit/>
          </a:bodyPr>
          <a:lstStyle/>
          <a:p>
            <a:r>
              <a:rPr lang="en-US" dirty="0"/>
              <a:t>Subject Tracking and Search</a:t>
            </a:r>
          </a:p>
        </p:txBody>
      </p:sp>
      <p:pic>
        <p:nvPicPr>
          <p:cNvPr id="5" name="Picture 4" descr="Subject_Registry1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354924"/>
            <a:ext cx="9144000" cy="55030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90626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7800" y="274638"/>
            <a:ext cx="8864600" cy="792162"/>
          </a:xfrm>
        </p:spPr>
        <p:txBody>
          <a:bodyPr>
            <a:normAutofit/>
          </a:bodyPr>
          <a:lstStyle/>
          <a:p>
            <a:r>
              <a:rPr lang="en-US" dirty="0"/>
              <a:t>Subject Detail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2700" y="989151"/>
            <a:ext cx="9144000" cy="58688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131127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7800" y="274638"/>
            <a:ext cx="8864600" cy="792162"/>
          </a:xfrm>
        </p:spPr>
        <p:txBody>
          <a:bodyPr>
            <a:normAutofit/>
          </a:bodyPr>
          <a:lstStyle/>
          <a:p>
            <a:r>
              <a:rPr lang="en-US" dirty="0"/>
              <a:t>Subject Consent and Authorization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066800"/>
            <a:ext cx="9144000" cy="5791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960294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7800" y="274638"/>
            <a:ext cx="8864600" cy="792162"/>
          </a:xfrm>
        </p:spPr>
        <p:txBody>
          <a:bodyPr>
            <a:normAutofit/>
          </a:bodyPr>
          <a:lstStyle/>
          <a:p>
            <a:r>
              <a:rPr lang="en-US" dirty="0"/>
              <a:t>Operation Reports with Barcodes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485900"/>
            <a:ext cx="9144000" cy="5372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855841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5C756C0-BDCC-4B49-836A-931FCDBD91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26B682-7383-1141-98A0-6DE68325F3E8}" type="slidenum">
              <a:rPr lang="en-US" smtClean="0"/>
              <a:t>12</a:t>
            </a:fld>
            <a:endParaRPr lang="en-US" dirty="0"/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773CDD8-9F34-7C4F-B1EA-0DE77F759BB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114300" indent="0" algn="ctr">
              <a:buNone/>
            </a:pPr>
            <a:endParaRPr lang="en-US" sz="3000" dirty="0">
              <a:latin typeface="Gill Sans"/>
              <a:cs typeface="Gill Sans"/>
            </a:endParaRPr>
          </a:p>
          <a:p>
            <a:pPr marL="114300" indent="0" algn="ctr">
              <a:buNone/>
            </a:pPr>
            <a:r>
              <a:rPr lang="en-US" sz="3000" dirty="0">
                <a:latin typeface="Gill Sans"/>
                <a:cs typeface="Gill Sans"/>
              </a:rPr>
              <a:t>Interested in learning more?</a:t>
            </a:r>
          </a:p>
          <a:p>
            <a:pPr marL="114300" indent="0" algn="ctr">
              <a:buNone/>
            </a:pPr>
            <a:endParaRPr lang="en-US" sz="3000" dirty="0">
              <a:latin typeface="Gill Sans"/>
              <a:cs typeface="Gill Sans"/>
            </a:endParaRPr>
          </a:p>
          <a:p>
            <a:pPr marL="114300" indent="0" algn="ctr">
              <a:buNone/>
            </a:pPr>
            <a:r>
              <a:rPr lang="en-US" dirty="0">
                <a:latin typeface="Gill Sans"/>
                <a:cs typeface="Gill Sans"/>
              </a:rPr>
              <a:t>Please send your inquiry to: </a:t>
            </a:r>
            <a:r>
              <a:rPr lang="en-US" sz="2400" dirty="0">
                <a:latin typeface="Gill Sans"/>
                <a:cs typeface="Gill Sans"/>
              </a:rPr>
              <a:t>SUBJECTREGISTRY@LISTSERV.CC.EMORY.EDU</a:t>
            </a:r>
          </a:p>
          <a:p>
            <a:pPr marL="114300" indent="0" algn="ctr">
              <a:buNone/>
            </a:pPr>
            <a:endParaRPr lang="en-US" sz="3000" dirty="0"/>
          </a:p>
        </p:txBody>
      </p:sp>
    </p:spTree>
    <p:extLst>
      <p:ext uri="{BB962C8B-B14F-4D97-AF65-F5344CB8AC3E}">
        <p14:creationId xmlns:p14="http://schemas.microsoft.com/office/powerpoint/2010/main" val="3718160268"/>
      </p:ext>
    </p:extLst>
  </p:cSld>
  <p:clrMapOvr>
    <a:masterClrMapping/>
  </p:clrMapOvr>
</p:sld>
</file>

<file path=ppt/theme/theme1.xml><?xml version="1.0" encoding="utf-8"?>
<a:theme xmlns:a="http://schemas.openxmlformats.org/drawingml/2006/main" name="LITS-1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8915</TotalTime>
  <Words>413</Words>
  <Application>Microsoft Macintosh PowerPoint</Application>
  <PresentationFormat>On-screen Show (4:3)</PresentationFormat>
  <Paragraphs>90</Paragraphs>
  <Slides>12</Slides>
  <Notes>12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6" baseType="lpstr">
      <vt:lpstr>Arial</vt:lpstr>
      <vt:lpstr>Calibri</vt:lpstr>
      <vt:lpstr>Gill Sans</vt:lpstr>
      <vt:lpstr>LITS-1</vt:lpstr>
      <vt:lpstr>Emory Research Subject Registry </vt:lpstr>
      <vt:lpstr>Emory Research Subject Registry</vt:lpstr>
      <vt:lpstr>Subject Registry - Features</vt:lpstr>
      <vt:lpstr>Subject Registry as an Integration HUB</vt:lpstr>
      <vt:lpstr>When to use Subject Registry</vt:lpstr>
      <vt:lpstr>Subject Registry is NOT for</vt:lpstr>
      <vt:lpstr>Subject Registry Cost</vt:lpstr>
      <vt:lpstr>Subject Tracking and Search</vt:lpstr>
      <vt:lpstr>Subject Detail</vt:lpstr>
      <vt:lpstr>Subject Consent and Authorization</vt:lpstr>
      <vt:lpstr>Operation Reports with Barcodes </vt:lpstr>
      <vt:lpstr>PowerPoint Presentation</vt:lpstr>
    </vt:vector>
  </TitlesOfParts>
  <Company>Emory University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Allen, Eric</dc:creator>
  <cp:lastModifiedBy>Mason, Sharon</cp:lastModifiedBy>
  <cp:revision>365</cp:revision>
  <cp:lastPrinted>2017-01-20T01:27:53Z</cp:lastPrinted>
  <dcterms:created xsi:type="dcterms:W3CDTF">2015-05-04T20:12:48Z</dcterms:created>
  <dcterms:modified xsi:type="dcterms:W3CDTF">2020-06-26T16:48:10Z</dcterms:modified>
</cp:coreProperties>
</file>