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8288000" cy="10287000"/>
  <p:notesSz cx="6858000" cy="9144000"/>
  <p:embeddedFontLst>
    <p:embeddedFont>
      <p:font typeface="Canva Sans" panose="020B0604020202020204" charset="0"/>
      <p:regular r:id="rId9"/>
    </p:embeddedFont>
    <p:embeddedFont>
      <p:font typeface="Canva Sans Bold" panose="020B0604020202020204" charset="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8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9" d="100"/>
          <a:sy n="69" d="100"/>
        </p:scale>
        <p:origin x="83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3160597" y="1765788"/>
            <a:ext cx="11966806" cy="4166393"/>
          </a:xfrm>
          <a:custGeom>
            <a:avLst/>
            <a:gdLst/>
            <a:ahLst/>
            <a:cxnLst/>
            <a:rect l="l" t="t" r="r" b="b"/>
            <a:pathLst>
              <a:path w="11966806" h="4166393">
                <a:moveTo>
                  <a:pt x="0" y="0"/>
                </a:moveTo>
                <a:lnTo>
                  <a:pt x="11966806" y="0"/>
                </a:lnTo>
                <a:lnTo>
                  <a:pt x="11966806" y="4166393"/>
                </a:lnTo>
                <a:lnTo>
                  <a:pt x="0" y="416639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7022986" y="0"/>
            <a:ext cx="1265014" cy="1233650"/>
          </a:xfrm>
          <a:custGeom>
            <a:avLst/>
            <a:gdLst/>
            <a:ahLst/>
            <a:cxnLst/>
            <a:rect l="l" t="t" r="r" b="b"/>
            <a:pathLst>
              <a:path w="1265014" h="1233650">
                <a:moveTo>
                  <a:pt x="0" y="0"/>
                </a:moveTo>
                <a:lnTo>
                  <a:pt x="1265014" y="0"/>
                </a:lnTo>
                <a:lnTo>
                  <a:pt x="1265014" y="1233650"/>
                </a:lnTo>
                <a:lnTo>
                  <a:pt x="0" y="123365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/>
          <p:cNvSpPr txBox="1"/>
          <p:nvPr/>
        </p:nvSpPr>
        <p:spPr>
          <a:xfrm>
            <a:off x="4955232" y="5836931"/>
            <a:ext cx="8377535" cy="8870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eConsent</a:t>
            </a:r>
            <a:r>
              <a:rPr lang="en-US" sz="5199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2.0 Setup Guide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09B1DC1-D494-16D6-BEF2-BB22A98480BF}"/>
              </a:ext>
            </a:extLst>
          </p:cNvPr>
          <p:cNvSpPr/>
          <p:nvPr/>
        </p:nvSpPr>
        <p:spPr>
          <a:xfrm>
            <a:off x="-1" y="9563100"/>
            <a:ext cx="18287999" cy="821224"/>
          </a:xfrm>
          <a:prstGeom prst="rect">
            <a:avLst/>
          </a:prstGeom>
          <a:solidFill>
            <a:srgbClr val="00287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Emory IT Services">
            <a:extLst>
              <a:ext uri="{FF2B5EF4-FFF2-40B4-BE49-F238E27FC236}">
                <a16:creationId xmlns:a16="http://schemas.microsoft.com/office/drawing/2014/main" id="{BE3D7B43-2876-F03B-5D06-F7FD423874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87400" y="9723225"/>
            <a:ext cx="4648200" cy="500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9">
            <a:extLst>
              <a:ext uri="{FF2B5EF4-FFF2-40B4-BE49-F238E27FC236}">
                <a16:creationId xmlns:a16="http://schemas.microsoft.com/office/drawing/2014/main" id="{8FF74E5A-CE9B-AAE6-F0F5-C5F4CF272C49}"/>
              </a:ext>
            </a:extLst>
          </p:cNvPr>
          <p:cNvSpPr txBox="1"/>
          <p:nvPr/>
        </p:nvSpPr>
        <p:spPr>
          <a:xfrm>
            <a:off x="4955230" y="6724026"/>
            <a:ext cx="8377535" cy="7848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25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12/10/2024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7"/>
          <p:cNvSpPr/>
          <p:nvPr/>
        </p:nvSpPr>
        <p:spPr>
          <a:xfrm>
            <a:off x="17022986" y="0"/>
            <a:ext cx="1265014" cy="1233650"/>
          </a:xfrm>
          <a:custGeom>
            <a:avLst/>
            <a:gdLst/>
            <a:ahLst/>
            <a:cxnLst/>
            <a:rect l="l" t="t" r="r" b="b"/>
            <a:pathLst>
              <a:path w="1265014" h="1233650">
                <a:moveTo>
                  <a:pt x="0" y="0"/>
                </a:moveTo>
                <a:lnTo>
                  <a:pt x="1265014" y="0"/>
                </a:lnTo>
                <a:lnTo>
                  <a:pt x="1265014" y="1233650"/>
                </a:lnTo>
                <a:lnTo>
                  <a:pt x="0" y="12336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3493371" y="2886886"/>
            <a:ext cx="11301259" cy="1327898"/>
          </a:xfrm>
          <a:custGeom>
            <a:avLst/>
            <a:gdLst/>
            <a:ahLst/>
            <a:cxnLst/>
            <a:rect l="l" t="t" r="r" b="b"/>
            <a:pathLst>
              <a:path w="11301259" h="1327898">
                <a:moveTo>
                  <a:pt x="0" y="0"/>
                </a:moveTo>
                <a:lnTo>
                  <a:pt x="11301258" y="0"/>
                </a:lnTo>
                <a:lnTo>
                  <a:pt x="11301258" y="1327898"/>
                </a:lnTo>
                <a:lnTo>
                  <a:pt x="0" y="132789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/>
          <p:cNvSpPr txBox="1"/>
          <p:nvPr/>
        </p:nvSpPr>
        <p:spPr>
          <a:xfrm>
            <a:off x="2096887" y="1314558"/>
            <a:ext cx="14094227" cy="10188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8687"/>
              </a:lnSpc>
              <a:spcBef>
                <a:spcPct val="0"/>
              </a:spcBef>
            </a:pPr>
            <a:r>
              <a:rPr lang="en-US" sz="5500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eConsent</a:t>
            </a:r>
            <a:r>
              <a:rPr lang="en-US" sz="55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2.0 Features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825996" y="4586962"/>
            <a:ext cx="14636009" cy="37218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849203" lvl="1" indent="-424601" algn="l">
              <a:lnSpc>
                <a:spcPts val="5939"/>
              </a:lnSpc>
              <a:buFont typeface="Arial"/>
              <a:buChar char="•"/>
            </a:pPr>
            <a:r>
              <a:rPr lang="en-US" sz="393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New eConsent Features can be found directly on Designer page instead of Survey Settings</a:t>
            </a:r>
          </a:p>
          <a:p>
            <a:pPr marL="849203" lvl="1" indent="-424601" algn="l">
              <a:lnSpc>
                <a:spcPts val="5939"/>
              </a:lnSpc>
              <a:buFont typeface="Arial"/>
              <a:buChar char="•"/>
            </a:pPr>
            <a:r>
              <a:rPr lang="en-US" sz="393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Multi-signature functionality</a:t>
            </a:r>
          </a:p>
          <a:p>
            <a:pPr marL="849203" lvl="1" indent="-424601" algn="l">
              <a:lnSpc>
                <a:spcPts val="5939"/>
              </a:lnSpc>
              <a:buFont typeface="Arial"/>
              <a:buChar char="•"/>
            </a:pPr>
            <a:r>
              <a:rPr lang="en-US" sz="393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Versioning of PDF Consent Forms</a:t>
            </a:r>
          </a:p>
          <a:p>
            <a:pPr marL="849203" lvl="1" indent="-424601" algn="l">
              <a:lnSpc>
                <a:spcPts val="5939"/>
              </a:lnSpc>
              <a:buFont typeface="Arial"/>
              <a:buChar char="•"/>
            </a:pPr>
            <a:r>
              <a:rPr lang="en-US" sz="3933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Auto-archiving of signed Consent Forms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61771DB-FF13-3420-65C7-B6124A1B0223}"/>
              </a:ext>
            </a:extLst>
          </p:cNvPr>
          <p:cNvSpPr/>
          <p:nvPr/>
        </p:nvSpPr>
        <p:spPr>
          <a:xfrm>
            <a:off x="-1" y="9563100"/>
            <a:ext cx="18287999" cy="821224"/>
          </a:xfrm>
          <a:prstGeom prst="rect">
            <a:avLst/>
          </a:prstGeom>
          <a:solidFill>
            <a:srgbClr val="00287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Emory IT Services">
            <a:extLst>
              <a:ext uri="{FF2B5EF4-FFF2-40B4-BE49-F238E27FC236}">
                <a16:creationId xmlns:a16="http://schemas.microsoft.com/office/drawing/2014/main" id="{5C50D340-4306-8E45-11FE-AEE512885C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87400" y="9723225"/>
            <a:ext cx="4648200" cy="500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25703A-9E57-11E3-42DD-C38C66BB2B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7">
            <a:extLst>
              <a:ext uri="{FF2B5EF4-FFF2-40B4-BE49-F238E27FC236}">
                <a16:creationId xmlns:a16="http://schemas.microsoft.com/office/drawing/2014/main" id="{EDBB88B3-CA92-301E-5000-A2F58C4A37AF}"/>
              </a:ext>
            </a:extLst>
          </p:cNvPr>
          <p:cNvSpPr/>
          <p:nvPr/>
        </p:nvSpPr>
        <p:spPr>
          <a:xfrm>
            <a:off x="17022986" y="0"/>
            <a:ext cx="1265014" cy="1233650"/>
          </a:xfrm>
          <a:custGeom>
            <a:avLst/>
            <a:gdLst/>
            <a:ahLst/>
            <a:cxnLst/>
            <a:rect l="l" t="t" r="r" b="b"/>
            <a:pathLst>
              <a:path w="1265014" h="1233650">
                <a:moveTo>
                  <a:pt x="0" y="0"/>
                </a:moveTo>
                <a:lnTo>
                  <a:pt x="1265014" y="0"/>
                </a:lnTo>
                <a:lnTo>
                  <a:pt x="1265014" y="1233650"/>
                </a:lnTo>
                <a:lnTo>
                  <a:pt x="0" y="12336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C19B2253-9843-914E-BEB4-819014FFF43A}"/>
              </a:ext>
            </a:extLst>
          </p:cNvPr>
          <p:cNvSpPr txBox="1"/>
          <p:nvPr/>
        </p:nvSpPr>
        <p:spPr>
          <a:xfrm>
            <a:off x="2096887" y="1314558"/>
            <a:ext cx="14094227" cy="10188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8687"/>
              </a:lnSpc>
              <a:spcBef>
                <a:spcPct val="0"/>
              </a:spcBef>
            </a:pPr>
            <a:r>
              <a:rPr lang="en-US" sz="5500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eConsent</a:t>
            </a:r>
            <a:r>
              <a:rPr lang="en-US" sz="55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Requirements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997B6B24-C40B-7B1D-CCE4-30DE4D17619D}"/>
              </a:ext>
            </a:extLst>
          </p:cNvPr>
          <p:cNvSpPr txBox="1"/>
          <p:nvPr/>
        </p:nvSpPr>
        <p:spPr>
          <a:xfrm>
            <a:off x="685800" y="2781189"/>
            <a:ext cx="7924800" cy="59565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849203" lvl="1" indent="-424601" algn="l">
              <a:lnSpc>
                <a:spcPts val="5939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Electronic Consent Instrument must be enabled as a Survey</a:t>
            </a:r>
          </a:p>
          <a:p>
            <a:pPr marL="849203" lvl="1" indent="-424601" algn="l">
              <a:lnSpc>
                <a:spcPts val="5939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EC Instrument must contain a First Name, Last Name, Consent, and Signature Field</a:t>
            </a:r>
          </a:p>
          <a:p>
            <a:pPr marL="1339002" lvl="2" indent="-457200">
              <a:lnSpc>
                <a:spcPts val="5939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Signature Field must be required</a:t>
            </a:r>
          </a:p>
          <a:p>
            <a:pPr marL="1339002" lvl="2" indent="-457200">
              <a:lnSpc>
                <a:spcPts val="5939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Consent Field is set to Descriptive Text Field Type and left blank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0139B7B-2060-539D-969E-76BDD1F43685}"/>
              </a:ext>
            </a:extLst>
          </p:cNvPr>
          <p:cNvSpPr/>
          <p:nvPr/>
        </p:nvSpPr>
        <p:spPr>
          <a:xfrm>
            <a:off x="-1" y="9563100"/>
            <a:ext cx="18287999" cy="821224"/>
          </a:xfrm>
          <a:prstGeom prst="rect">
            <a:avLst/>
          </a:prstGeom>
          <a:solidFill>
            <a:srgbClr val="00287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Emory IT Services">
            <a:extLst>
              <a:ext uri="{FF2B5EF4-FFF2-40B4-BE49-F238E27FC236}">
                <a16:creationId xmlns:a16="http://schemas.microsoft.com/office/drawing/2014/main" id="{DAE7FDA3-5695-BE4A-80E0-C59900DDD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87400" y="9723225"/>
            <a:ext cx="4648200" cy="500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E494AB0-90E5-37E7-04E6-57D2693CAC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15400" y="2924085"/>
            <a:ext cx="8520107" cy="101886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718FDE1-F6FC-6397-C5E0-CE5A47FD2E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15844" y="4533612"/>
            <a:ext cx="8319218" cy="420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281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EA7F7A-FF06-DDF2-765A-D7BFEA25D2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7">
            <a:extLst>
              <a:ext uri="{FF2B5EF4-FFF2-40B4-BE49-F238E27FC236}">
                <a16:creationId xmlns:a16="http://schemas.microsoft.com/office/drawing/2014/main" id="{ECBFCE3F-9282-62DF-314B-5D8C28B914E1}"/>
              </a:ext>
            </a:extLst>
          </p:cNvPr>
          <p:cNvSpPr/>
          <p:nvPr/>
        </p:nvSpPr>
        <p:spPr>
          <a:xfrm>
            <a:off x="17022986" y="0"/>
            <a:ext cx="1265014" cy="1233650"/>
          </a:xfrm>
          <a:custGeom>
            <a:avLst/>
            <a:gdLst/>
            <a:ahLst/>
            <a:cxnLst/>
            <a:rect l="l" t="t" r="r" b="b"/>
            <a:pathLst>
              <a:path w="1265014" h="1233650">
                <a:moveTo>
                  <a:pt x="0" y="0"/>
                </a:moveTo>
                <a:lnTo>
                  <a:pt x="1265014" y="0"/>
                </a:lnTo>
                <a:lnTo>
                  <a:pt x="1265014" y="1233650"/>
                </a:lnTo>
                <a:lnTo>
                  <a:pt x="0" y="12336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29E7757B-4CC8-FAE6-BF0F-DC2713E64DB9}"/>
              </a:ext>
            </a:extLst>
          </p:cNvPr>
          <p:cNvSpPr txBox="1"/>
          <p:nvPr/>
        </p:nvSpPr>
        <p:spPr>
          <a:xfrm>
            <a:off x="1353243" y="1314558"/>
            <a:ext cx="15124314" cy="10188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8687"/>
              </a:lnSpc>
              <a:spcBef>
                <a:spcPct val="0"/>
              </a:spcBef>
            </a:pPr>
            <a:r>
              <a:rPr lang="en-US" sz="55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Setting Up </a:t>
            </a:r>
            <a:r>
              <a:rPr lang="en-US" sz="5500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eConsent</a:t>
            </a:r>
            <a:r>
              <a:rPr lang="en-US" sz="55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Part 1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44F3B39A-D5CF-EF57-0E41-ED0885474456}"/>
              </a:ext>
            </a:extLst>
          </p:cNvPr>
          <p:cNvSpPr txBox="1"/>
          <p:nvPr/>
        </p:nvSpPr>
        <p:spPr>
          <a:xfrm>
            <a:off x="685800" y="2781189"/>
            <a:ext cx="7924800" cy="67131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849203" lvl="1" indent="-424601" algn="l">
              <a:lnSpc>
                <a:spcPts val="5939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Click on </a:t>
            </a:r>
            <a:r>
              <a:rPr lang="en-US" sz="2800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eConsent</a:t>
            </a:r>
            <a:r>
              <a:rPr lang="en-US" sz="2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and PDF Snapshots button on Designer page</a:t>
            </a:r>
          </a:p>
          <a:p>
            <a:pPr marL="849203" lvl="1" indent="-424601" algn="l">
              <a:lnSpc>
                <a:spcPts val="5939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Click ‘Enable the </a:t>
            </a:r>
            <a:r>
              <a:rPr lang="en-US" sz="2800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eConsent</a:t>
            </a:r>
            <a:r>
              <a:rPr lang="en-US" sz="2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Framework for a survey’</a:t>
            </a:r>
          </a:p>
          <a:p>
            <a:pPr marL="849203" lvl="1" indent="-424601" algn="l">
              <a:lnSpc>
                <a:spcPts val="5939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Select the Electronic Consent form that was previously set up</a:t>
            </a:r>
          </a:p>
          <a:p>
            <a:pPr marL="849203" lvl="1" indent="-424601" algn="l">
              <a:lnSpc>
                <a:spcPts val="5939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Map the First Name, Last Name and Signature Fields to the form settings</a:t>
            </a:r>
          </a:p>
          <a:p>
            <a:pPr marL="849203" lvl="1" indent="-424601" algn="l">
              <a:lnSpc>
                <a:spcPts val="5939"/>
              </a:lnSpc>
              <a:buFont typeface="Arial"/>
              <a:buChar char="•"/>
            </a:pPr>
            <a:endParaRPr lang="en-US" sz="2800" dirty="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368770A-3627-839B-BB41-E1890DFCFD4C}"/>
              </a:ext>
            </a:extLst>
          </p:cNvPr>
          <p:cNvSpPr/>
          <p:nvPr/>
        </p:nvSpPr>
        <p:spPr>
          <a:xfrm>
            <a:off x="-1" y="9563100"/>
            <a:ext cx="18287999" cy="821224"/>
          </a:xfrm>
          <a:prstGeom prst="rect">
            <a:avLst/>
          </a:prstGeom>
          <a:solidFill>
            <a:srgbClr val="00287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Emory IT Services">
            <a:extLst>
              <a:ext uri="{FF2B5EF4-FFF2-40B4-BE49-F238E27FC236}">
                <a16:creationId xmlns:a16="http://schemas.microsoft.com/office/drawing/2014/main" id="{74F44C3B-DC17-A7FB-8679-AA6BEE83FC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87400" y="9723225"/>
            <a:ext cx="4648200" cy="500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2519A5D-FDCD-9FD5-C07C-ECE918DF20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15400" y="2933700"/>
            <a:ext cx="8534400" cy="74762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BA67C6C-2BE3-2B49-C7C4-A7BD188016F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15400" y="3841447"/>
            <a:ext cx="8461516" cy="19010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5A23D4E-B445-2360-E253-385643ABC07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15400" y="6176398"/>
            <a:ext cx="7943850" cy="147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29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FB3AC3-A4DA-C746-C268-2E932D8DB4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7">
            <a:extLst>
              <a:ext uri="{FF2B5EF4-FFF2-40B4-BE49-F238E27FC236}">
                <a16:creationId xmlns:a16="http://schemas.microsoft.com/office/drawing/2014/main" id="{07B805D4-394A-21FC-848E-64DB269BD6AD}"/>
              </a:ext>
            </a:extLst>
          </p:cNvPr>
          <p:cNvSpPr/>
          <p:nvPr/>
        </p:nvSpPr>
        <p:spPr>
          <a:xfrm>
            <a:off x="17022986" y="0"/>
            <a:ext cx="1265014" cy="1233650"/>
          </a:xfrm>
          <a:custGeom>
            <a:avLst/>
            <a:gdLst/>
            <a:ahLst/>
            <a:cxnLst/>
            <a:rect l="l" t="t" r="r" b="b"/>
            <a:pathLst>
              <a:path w="1265014" h="1233650">
                <a:moveTo>
                  <a:pt x="0" y="0"/>
                </a:moveTo>
                <a:lnTo>
                  <a:pt x="1265014" y="0"/>
                </a:lnTo>
                <a:lnTo>
                  <a:pt x="1265014" y="1233650"/>
                </a:lnTo>
                <a:lnTo>
                  <a:pt x="0" y="12336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B3CFE0E0-55BF-A25A-8418-F06D4EBB2D35}"/>
              </a:ext>
            </a:extLst>
          </p:cNvPr>
          <p:cNvSpPr txBox="1"/>
          <p:nvPr/>
        </p:nvSpPr>
        <p:spPr>
          <a:xfrm>
            <a:off x="1353243" y="1314558"/>
            <a:ext cx="15124314" cy="10188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8687"/>
              </a:lnSpc>
              <a:spcBef>
                <a:spcPct val="0"/>
              </a:spcBef>
            </a:pPr>
            <a:r>
              <a:rPr lang="en-US" sz="55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Setting Up </a:t>
            </a:r>
            <a:r>
              <a:rPr lang="en-US" sz="5500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eConsent</a:t>
            </a:r>
            <a:r>
              <a:rPr lang="en-US" sz="55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Part 2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2BF1A993-A404-A7A6-EA6F-A42326E75639}"/>
              </a:ext>
            </a:extLst>
          </p:cNvPr>
          <p:cNvSpPr txBox="1"/>
          <p:nvPr/>
        </p:nvSpPr>
        <p:spPr>
          <a:xfrm>
            <a:off x="685800" y="2781189"/>
            <a:ext cx="7924800" cy="67131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849203" lvl="1" indent="-424601" algn="l">
              <a:lnSpc>
                <a:spcPts val="5939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Click ‘+ Add consent form’ </a:t>
            </a:r>
          </a:p>
          <a:p>
            <a:pPr marL="849203" lvl="1" indent="-424601" algn="l">
              <a:lnSpc>
                <a:spcPts val="5939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Set the Consent form version to 1.0</a:t>
            </a:r>
          </a:p>
          <a:p>
            <a:pPr marL="849203" lvl="1" indent="-424601" algn="l">
              <a:lnSpc>
                <a:spcPts val="5939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Choose the ‘consent’ descriptive text field for placement of consent form</a:t>
            </a:r>
          </a:p>
          <a:p>
            <a:pPr marL="849203" lvl="1" indent="-424601" algn="l">
              <a:lnSpc>
                <a:spcPts val="5939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To have the Consent text display in REDCap, choose Consent Form (Rich Text) to type out the text</a:t>
            </a:r>
          </a:p>
          <a:p>
            <a:pPr marL="849203" lvl="1" indent="-424601" algn="l">
              <a:lnSpc>
                <a:spcPts val="5939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Choose Inline PDF if you want to upload a file to display on the form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E69938C-E120-E6A5-3B1A-24F1B9A59A96}"/>
              </a:ext>
            </a:extLst>
          </p:cNvPr>
          <p:cNvSpPr/>
          <p:nvPr/>
        </p:nvSpPr>
        <p:spPr>
          <a:xfrm>
            <a:off x="-1" y="9563100"/>
            <a:ext cx="18287999" cy="821224"/>
          </a:xfrm>
          <a:prstGeom prst="rect">
            <a:avLst/>
          </a:prstGeom>
          <a:solidFill>
            <a:srgbClr val="00287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Emory IT Services">
            <a:extLst>
              <a:ext uri="{FF2B5EF4-FFF2-40B4-BE49-F238E27FC236}">
                <a16:creationId xmlns:a16="http://schemas.microsoft.com/office/drawing/2014/main" id="{1C13BED8-043C-0A3E-EA9A-ECFCA6ECC7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87400" y="9723225"/>
            <a:ext cx="4648200" cy="500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3075004-C20E-562E-D8A4-F024CE0EF8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86800" y="4064094"/>
            <a:ext cx="8730422" cy="490834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38CB39B-5D72-D85E-C2BF-163AF777940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65911" y="2706210"/>
            <a:ext cx="6172200" cy="1357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486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5219DB-7D39-6B71-DCC9-4082EB08EA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7">
            <a:extLst>
              <a:ext uri="{FF2B5EF4-FFF2-40B4-BE49-F238E27FC236}">
                <a16:creationId xmlns:a16="http://schemas.microsoft.com/office/drawing/2014/main" id="{9CEC0A85-F548-18D9-34A2-5181A7252253}"/>
              </a:ext>
            </a:extLst>
          </p:cNvPr>
          <p:cNvSpPr/>
          <p:nvPr/>
        </p:nvSpPr>
        <p:spPr>
          <a:xfrm>
            <a:off x="17022986" y="0"/>
            <a:ext cx="1265014" cy="1233650"/>
          </a:xfrm>
          <a:custGeom>
            <a:avLst/>
            <a:gdLst/>
            <a:ahLst/>
            <a:cxnLst/>
            <a:rect l="l" t="t" r="r" b="b"/>
            <a:pathLst>
              <a:path w="1265014" h="1233650">
                <a:moveTo>
                  <a:pt x="0" y="0"/>
                </a:moveTo>
                <a:lnTo>
                  <a:pt x="1265014" y="0"/>
                </a:lnTo>
                <a:lnTo>
                  <a:pt x="1265014" y="1233650"/>
                </a:lnTo>
                <a:lnTo>
                  <a:pt x="0" y="12336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ED3FE1B9-2889-C336-EB48-B7007FFB7773}"/>
              </a:ext>
            </a:extLst>
          </p:cNvPr>
          <p:cNvSpPr txBox="1"/>
          <p:nvPr/>
        </p:nvSpPr>
        <p:spPr>
          <a:xfrm>
            <a:off x="1353243" y="1314558"/>
            <a:ext cx="15124314" cy="10188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8687"/>
              </a:lnSpc>
              <a:spcBef>
                <a:spcPct val="0"/>
              </a:spcBef>
            </a:pPr>
            <a:r>
              <a:rPr lang="en-US" sz="55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Versioning of Consent Forms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E7A57581-65D0-5D94-23C0-C86D018F243C}"/>
              </a:ext>
            </a:extLst>
          </p:cNvPr>
          <p:cNvSpPr txBox="1"/>
          <p:nvPr/>
        </p:nvSpPr>
        <p:spPr>
          <a:xfrm>
            <a:off x="685800" y="2781189"/>
            <a:ext cx="7924800" cy="746973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849203" lvl="1" indent="-424601" algn="l">
              <a:lnSpc>
                <a:spcPts val="5939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If you later need to update the consent form, navigate to </a:t>
            </a:r>
            <a:r>
              <a:rPr lang="en-US" sz="2800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eConsent</a:t>
            </a:r>
            <a:r>
              <a:rPr lang="en-US" sz="2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settings and click ‘+ Add consent form’ </a:t>
            </a:r>
          </a:p>
          <a:p>
            <a:pPr marL="849203" lvl="1" indent="-424601" algn="l">
              <a:lnSpc>
                <a:spcPts val="5939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Set the new version number to ‘2.0’, etc.</a:t>
            </a:r>
          </a:p>
          <a:p>
            <a:pPr marL="849203" lvl="1" indent="-424601" algn="l">
              <a:lnSpc>
                <a:spcPts val="5939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Upload the new file or type out the new consent form text under Inline PDF or Rich Text</a:t>
            </a:r>
          </a:p>
          <a:p>
            <a:pPr marL="849203" lvl="1" indent="-424601" algn="l">
              <a:lnSpc>
                <a:spcPts val="5939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Participants filling out </a:t>
            </a:r>
            <a:r>
              <a:rPr lang="en-US" sz="2800" dirty="0" err="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eConsent</a:t>
            </a:r>
            <a:r>
              <a:rPr lang="en-US" sz="2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will have their version numbers tracked</a:t>
            </a:r>
          </a:p>
          <a:p>
            <a:pPr marL="849203" lvl="1" indent="-424601" algn="l">
              <a:lnSpc>
                <a:spcPts val="5939"/>
              </a:lnSpc>
              <a:buFont typeface="Arial"/>
              <a:buChar char="•"/>
            </a:pPr>
            <a:endParaRPr lang="en-US" sz="2800" dirty="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6EBD67-41E6-6415-D443-EF158E4A26C9}"/>
              </a:ext>
            </a:extLst>
          </p:cNvPr>
          <p:cNvSpPr/>
          <p:nvPr/>
        </p:nvSpPr>
        <p:spPr>
          <a:xfrm>
            <a:off x="-1" y="9563100"/>
            <a:ext cx="18287999" cy="821224"/>
          </a:xfrm>
          <a:prstGeom prst="rect">
            <a:avLst/>
          </a:prstGeom>
          <a:solidFill>
            <a:srgbClr val="00287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Emory IT Services">
            <a:extLst>
              <a:ext uri="{FF2B5EF4-FFF2-40B4-BE49-F238E27FC236}">
                <a16:creationId xmlns:a16="http://schemas.microsoft.com/office/drawing/2014/main" id="{2EC60C12-9C16-0225-F888-1D21AC0E7D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87400" y="9723225"/>
            <a:ext cx="4648200" cy="500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8A5246C-CF97-605F-4EE3-A9F9BDD6FA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65911" y="2706210"/>
            <a:ext cx="6172200" cy="135788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726F3B3-5881-3626-5842-989A2C4A75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86800" y="4382174"/>
            <a:ext cx="9067800" cy="932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889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C0E95E-5901-2232-2510-3642B9C3B9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7">
            <a:extLst>
              <a:ext uri="{FF2B5EF4-FFF2-40B4-BE49-F238E27FC236}">
                <a16:creationId xmlns:a16="http://schemas.microsoft.com/office/drawing/2014/main" id="{6BBE1177-58A7-B8F2-2789-9AA785A67BCD}"/>
              </a:ext>
            </a:extLst>
          </p:cNvPr>
          <p:cNvSpPr/>
          <p:nvPr/>
        </p:nvSpPr>
        <p:spPr>
          <a:xfrm>
            <a:off x="17022986" y="0"/>
            <a:ext cx="1265014" cy="1233650"/>
          </a:xfrm>
          <a:custGeom>
            <a:avLst/>
            <a:gdLst/>
            <a:ahLst/>
            <a:cxnLst/>
            <a:rect l="l" t="t" r="r" b="b"/>
            <a:pathLst>
              <a:path w="1265014" h="1233650">
                <a:moveTo>
                  <a:pt x="0" y="0"/>
                </a:moveTo>
                <a:lnTo>
                  <a:pt x="1265014" y="0"/>
                </a:lnTo>
                <a:lnTo>
                  <a:pt x="1265014" y="1233650"/>
                </a:lnTo>
                <a:lnTo>
                  <a:pt x="0" y="12336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2C9D0C57-8E50-CCFE-F5D3-1DCE752C0D0B}"/>
              </a:ext>
            </a:extLst>
          </p:cNvPr>
          <p:cNvSpPr txBox="1"/>
          <p:nvPr/>
        </p:nvSpPr>
        <p:spPr>
          <a:xfrm>
            <a:off x="1353243" y="1314558"/>
            <a:ext cx="15124314" cy="10188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ctr">
              <a:lnSpc>
                <a:spcPts val="8687"/>
              </a:lnSpc>
              <a:spcBef>
                <a:spcPct val="0"/>
              </a:spcBef>
            </a:pPr>
            <a:r>
              <a:rPr lang="en-US" sz="5500" b="1" dirty="0" err="1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eConsent</a:t>
            </a:r>
            <a:r>
              <a:rPr lang="en-US" sz="5500" b="1" dirty="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File Storage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27FCFB62-DF75-09DA-06F0-6812024E5E12}"/>
              </a:ext>
            </a:extLst>
          </p:cNvPr>
          <p:cNvSpPr txBox="1"/>
          <p:nvPr/>
        </p:nvSpPr>
        <p:spPr>
          <a:xfrm>
            <a:off x="685800" y="2781189"/>
            <a:ext cx="7372350" cy="5199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849203" lvl="1" indent="-424601" algn="l">
              <a:lnSpc>
                <a:spcPts val="5939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Navigate to File Repository under Applications in the REDCap Project</a:t>
            </a:r>
          </a:p>
          <a:p>
            <a:pPr marL="849203" lvl="1" indent="-424601" algn="l">
              <a:lnSpc>
                <a:spcPts val="5939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Click on PDF Snapshot Archive</a:t>
            </a:r>
          </a:p>
          <a:p>
            <a:pPr marL="849203" lvl="1" indent="-424601" algn="l">
              <a:lnSpc>
                <a:spcPts val="5939"/>
              </a:lnSpc>
              <a:buFont typeface="Arial"/>
              <a:buChar char="•"/>
            </a:pPr>
            <a:r>
              <a:rPr lang="en-US" sz="2800" dirty="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All signed Consent Forms will display here with version number, record number, and name of participant</a:t>
            </a:r>
          </a:p>
          <a:p>
            <a:pPr marL="849203" lvl="1" indent="-424601" algn="l">
              <a:lnSpc>
                <a:spcPts val="5939"/>
              </a:lnSpc>
              <a:buFont typeface="Arial"/>
              <a:buChar char="•"/>
            </a:pPr>
            <a:endParaRPr lang="en-US" sz="2800" dirty="0">
              <a:solidFill>
                <a:srgbClr val="000000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68D8639-2CE0-8B14-D995-4D83B4B951B3}"/>
              </a:ext>
            </a:extLst>
          </p:cNvPr>
          <p:cNvSpPr/>
          <p:nvPr/>
        </p:nvSpPr>
        <p:spPr>
          <a:xfrm>
            <a:off x="-1" y="9563100"/>
            <a:ext cx="18287999" cy="821224"/>
          </a:xfrm>
          <a:prstGeom prst="rect">
            <a:avLst/>
          </a:prstGeom>
          <a:solidFill>
            <a:srgbClr val="00287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Emory IT Services">
            <a:extLst>
              <a:ext uri="{FF2B5EF4-FFF2-40B4-BE49-F238E27FC236}">
                <a16:creationId xmlns:a16="http://schemas.microsoft.com/office/drawing/2014/main" id="{D31C4049-C17D-5936-B471-139068919C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87400" y="9723225"/>
            <a:ext cx="4648200" cy="500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8957BBF-F8BE-67E1-97F8-F85C1B7D3E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39176" y="2546939"/>
            <a:ext cx="3428998" cy="395384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90944FB-05BE-F999-49F3-3C60BB6309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649200" y="3000205"/>
            <a:ext cx="5267325" cy="23622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7D0385D-210D-0D0A-EE55-41FB13CBCF3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20025" y="7495201"/>
            <a:ext cx="10096500" cy="845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617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3141</TotalTime>
  <Words>294</Words>
  <Application>Microsoft Office PowerPoint</Application>
  <PresentationFormat>Custom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Canva Sans</vt:lpstr>
      <vt:lpstr>Calibri</vt:lpstr>
      <vt:lpstr>Canva Sans Bold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RC Office Hours 12/5/24</dc:title>
  <dc:creator>Roberts, Zach</dc:creator>
  <cp:lastModifiedBy>Roberts, Zach</cp:lastModifiedBy>
  <cp:revision>3</cp:revision>
  <dcterms:created xsi:type="dcterms:W3CDTF">2006-08-16T00:00:00Z</dcterms:created>
  <dcterms:modified xsi:type="dcterms:W3CDTF">2025-01-22T20:01:39Z</dcterms:modified>
  <dc:identifier>DAGYbgMpM-w</dc:identifier>
</cp:coreProperties>
</file>